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1"/>
    <p:restoredTop sz="78630"/>
  </p:normalViewPr>
  <p:slideViewPr>
    <p:cSldViewPr snapToGrid="0">
      <p:cViewPr varScale="1">
        <p:scale>
          <a:sx n="85" d="100"/>
          <a:sy n="85" d="100"/>
        </p:scale>
        <p:origin x="1848" y="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65D9B8-66B0-8D4C-9AEC-6781703DB15C}" type="datetimeFigureOut">
              <a:rPr lang="en-US" smtClean="0"/>
              <a:t>5/13/26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5E502-870F-1B47-894C-F89CFC3A4897}" type="slidenum">
              <a:rPr lang="en-US" smtClean="0"/>
              <a:t>‹#›</a:t>
            </a:fld>
            <a:endParaRPr lang="en-US"/>
          </a:p>
        </p:txBody>
      </p:sp>
    </p:spTree>
    <p:extLst>
      <p:ext uri="{BB962C8B-B14F-4D97-AF65-F5344CB8AC3E}">
        <p14:creationId xmlns:p14="http://schemas.microsoft.com/office/powerpoint/2010/main" val="1959532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15E502-870F-1B47-894C-F89CFC3A4897}" type="slidenum">
              <a:rPr lang="en-US" smtClean="0"/>
              <a:t>1</a:t>
            </a:fld>
            <a:endParaRPr lang="en-US"/>
          </a:p>
        </p:txBody>
      </p:sp>
    </p:spTree>
    <p:extLst>
      <p:ext uri="{BB962C8B-B14F-4D97-AF65-F5344CB8AC3E}">
        <p14:creationId xmlns:p14="http://schemas.microsoft.com/office/powerpoint/2010/main" val="1147012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Times New Roman" panose="02020603050405020304" pitchFamily="18" charset="0"/>
                <a:ea typeface="+mn-ea"/>
                <a:cs typeface="Times New Roman" panose="02020603050405020304" pitchFamily="18" charset="0"/>
              </a:rPr>
              <a:t>Demographic questions allow counselors to better understand participants’ identities, backgrounds, and treatment needs. Information gathered may include age, gender identity, ethnicity, employment status, relationship status, and treatment history. Understanding demographic information can help counselors provide culturally responsive care and tailor interventions to meet the needs of the group population (ACA, 2014).</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FA15E502-870F-1B47-894C-F89CFC3A4897}" type="slidenum">
              <a:rPr lang="en-US" smtClean="0"/>
              <a:t>10</a:t>
            </a:fld>
            <a:endParaRPr lang="en-US"/>
          </a:p>
        </p:txBody>
      </p:sp>
    </p:spTree>
    <p:extLst>
      <p:ext uri="{BB962C8B-B14F-4D97-AF65-F5344CB8AC3E}">
        <p14:creationId xmlns:p14="http://schemas.microsoft.com/office/powerpoint/2010/main" val="3562591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Times New Roman" panose="02020603050405020304" pitchFamily="18" charset="0"/>
                <a:cs typeface="Times New Roman" panose="02020603050405020304" pitchFamily="18" charset="0"/>
              </a:rPr>
              <a:t>Screening questions help determine whether each participant is an appropriate fit for the group. Questions explore substance use history, motivation for treatment, recovery goals, safety concerns, and previous counseling experiences. Screening is important to ensure participants are emotionally and clinically appropriate for group counseling while maintaining group safety and cohesion (Corey, 2021).</a:t>
            </a:r>
          </a:p>
          <a:p>
            <a:endParaRPr lang="en-US" dirty="0"/>
          </a:p>
        </p:txBody>
      </p:sp>
      <p:sp>
        <p:nvSpPr>
          <p:cNvPr id="4" name="Slide Number Placeholder 3"/>
          <p:cNvSpPr>
            <a:spLocks noGrp="1"/>
          </p:cNvSpPr>
          <p:nvPr>
            <p:ph type="sldNum" sz="quarter" idx="5"/>
          </p:nvPr>
        </p:nvSpPr>
        <p:spPr/>
        <p:txBody>
          <a:bodyPr/>
          <a:lstStyle/>
          <a:p>
            <a:fld id="{FA15E502-870F-1B47-894C-F89CFC3A4897}" type="slidenum">
              <a:rPr lang="en-US" smtClean="0"/>
              <a:t>11</a:t>
            </a:fld>
            <a:endParaRPr lang="en-US"/>
          </a:p>
        </p:txBody>
      </p:sp>
    </p:spTree>
    <p:extLst>
      <p:ext uri="{BB962C8B-B14F-4D97-AF65-F5344CB8AC3E}">
        <p14:creationId xmlns:p14="http://schemas.microsoft.com/office/powerpoint/2010/main" val="491395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Group counseling offers many benefits in addiction recovery. It reduces feelings of isolation and shame while promoting accountability, emotional support, and the development of coping skills. Members often gain hope and motivation through hearing others’ experiences and successes. Research demonstrates that peer support and group connection can improve treatment outcomes and strengthen long-term recovery efforts (Yalom &amp; Leszcz, 2020).</a:t>
            </a:r>
          </a:p>
        </p:txBody>
      </p:sp>
      <p:sp>
        <p:nvSpPr>
          <p:cNvPr id="4" name="Slide Number Placeholder 3"/>
          <p:cNvSpPr>
            <a:spLocks noGrp="1"/>
          </p:cNvSpPr>
          <p:nvPr>
            <p:ph type="sldNum" sz="quarter" idx="5"/>
          </p:nvPr>
        </p:nvSpPr>
        <p:spPr/>
        <p:txBody>
          <a:bodyPr/>
          <a:lstStyle/>
          <a:p>
            <a:fld id="{FA15E502-870F-1B47-894C-F89CFC3A4897}" type="slidenum">
              <a:rPr lang="en-US" smtClean="0"/>
              <a:t>12</a:t>
            </a:fld>
            <a:endParaRPr lang="en-US"/>
          </a:p>
        </p:txBody>
      </p:sp>
    </p:spTree>
    <p:extLst>
      <p:ext uri="{BB962C8B-B14F-4D97-AF65-F5344CB8AC3E}">
        <p14:creationId xmlns:p14="http://schemas.microsoft.com/office/powerpoint/2010/main" val="992540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In conclusion, addiction recovery groups provide structure, emotional support, and therapeutic growth opportunities for individuals working toward sobriety. Group counseling helps participants strengthen coping skills, build support systems, and develop healthier thinking and behavioral patterns. Ethical and culturally responsive counseling practices are essential for creating effective, emotionally safe group experiences (ACA, 2014).</a:t>
            </a:r>
          </a:p>
          <a:p>
            <a:endParaRPr lang="en-US" dirty="0"/>
          </a:p>
        </p:txBody>
      </p:sp>
      <p:sp>
        <p:nvSpPr>
          <p:cNvPr id="4" name="Slide Number Placeholder 3"/>
          <p:cNvSpPr>
            <a:spLocks noGrp="1"/>
          </p:cNvSpPr>
          <p:nvPr>
            <p:ph type="sldNum" sz="quarter" idx="5"/>
          </p:nvPr>
        </p:nvSpPr>
        <p:spPr/>
        <p:txBody>
          <a:bodyPr/>
          <a:lstStyle/>
          <a:p>
            <a:fld id="{FA15E502-870F-1B47-894C-F89CFC3A4897}" type="slidenum">
              <a:rPr lang="en-US" smtClean="0"/>
              <a:t>13</a:t>
            </a:fld>
            <a:endParaRPr lang="en-US"/>
          </a:p>
        </p:txBody>
      </p:sp>
    </p:spTree>
    <p:extLst>
      <p:ext uri="{BB962C8B-B14F-4D97-AF65-F5344CB8AC3E}">
        <p14:creationId xmlns:p14="http://schemas.microsoft.com/office/powerpoint/2010/main" val="490983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15E502-870F-1B47-894C-F89CFC3A4897}" type="slidenum">
              <a:rPr lang="en-US" smtClean="0"/>
              <a:t>14</a:t>
            </a:fld>
            <a:endParaRPr lang="en-US"/>
          </a:p>
        </p:txBody>
      </p:sp>
    </p:spTree>
    <p:extLst>
      <p:ext uri="{BB962C8B-B14F-4D97-AF65-F5344CB8AC3E}">
        <p14:creationId xmlns:p14="http://schemas.microsoft.com/office/powerpoint/2010/main" val="3342313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This counseling group is designed to support participants through recovery by combining psychoeducation and therapeutic processing. Group counseling allows members to learn from one another’s experiences and build healthier coping strategies. Research shows that support groups can improve treatment engagement and emotional functioning while promoting relapse prevention and long-term recovery outcomes (SAMHSA, 2020). The group environment also helps normalize experiences and encourages interpersonal connection among members (Yalom &amp; Leszcz, 2020). </a:t>
            </a:r>
          </a:p>
        </p:txBody>
      </p:sp>
      <p:sp>
        <p:nvSpPr>
          <p:cNvPr id="4" name="Slide Number Placeholder 3"/>
          <p:cNvSpPr>
            <a:spLocks noGrp="1"/>
          </p:cNvSpPr>
          <p:nvPr>
            <p:ph type="sldNum" sz="quarter" idx="5"/>
          </p:nvPr>
        </p:nvSpPr>
        <p:spPr/>
        <p:txBody>
          <a:bodyPr/>
          <a:lstStyle/>
          <a:p>
            <a:fld id="{FA15E502-870F-1B47-894C-F89CFC3A4897}" type="slidenum">
              <a:rPr lang="en-US" smtClean="0"/>
              <a:t>2</a:t>
            </a:fld>
            <a:endParaRPr lang="en-US"/>
          </a:p>
        </p:txBody>
      </p:sp>
    </p:spTree>
    <p:extLst>
      <p:ext uri="{BB962C8B-B14F-4D97-AF65-F5344CB8AC3E}">
        <p14:creationId xmlns:p14="http://schemas.microsoft.com/office/powerpoint/2010/main" val="2044690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This is a closed counseling group, meaning all members begin and complete the group together. Closed groups often increase trust, cohesion, and emotional safety among participants. The group uses structured sessions focused on addiction education, coping skills, and emotional processing. Group counseling provides opportunities for feedback, peer support, and practicing healthier communication skills in a supportive environment (Corey, 2021). </a:t>
            </a:r>
          </a:p>
        </p:txBody>
      </p:sp>
      <p:sp>
        <p:nvSpPr>
          <p:cNvPr id="4" name="Slide Number Placeholder 3"/>
          <p:cNvSpPr>
            <a:spLocks noGrp="1"/>
          </p:cNvSpPr>
          <p:nvPr>
            <p:ph type="sldNum" sz="quarter" idx="5"/>
          </p:nvPr>
        </p:nvSpPr>
        <p:spPr/>
        <p:txBody>
          <a:bodyPr/>
          <a:lstStyle/>
          <a:p>
            <a:fld id="{FA15E502-870F-1B47-894C-F89CFC3A4897}" type="slidenum">
              <a:rPr lang="en-US" smtClean="0"/>
              <a:t>3</a:t>
            </a:fld>
            <a:endParaRPr lang="en-US"/>
          </a:p>
        </p:txBody>
      </p:sp>
    </p:spTree>
    <p:extLst>
      <p:ext uri="{BB962C8B-B14F-4D97-AF65-F5344CB8AC3E}">
        <p14:creationId xmlns:p14="http://schemas.microsoft.com/office/powerpoint/2010/main" val="2840715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I chose this group because addiction continues to impact individuals, families, and communities at significant levels. Many individuals in recovery struggle with shame, isolation, and a lack of support. Counseling groups can help individuals feel understood while learning practical recovery skills. Research supports the effectiveness of group counseling in improving emotional support, accountability, and treatment engagement among individuals with substance use disorders (SAMHSA, 2020).</a:t>
            </a:r>
          </a:p>
        </p:txBody>
      </p:sp>
      <p:sp>
        <p:nvSpPr>
          <p:cNvPr id="4" name="Slide Number Placeholder 3"/>
          <p:cNvSpPr>
            <a:spLocks noGrp="1"/>
          </p:cNvSpPr>
          <p:nvPr>
            <p:ph type="sldNum" sz="quarter" idx="5"/>
          </p:nvPr>
        </p:nvSpPr>
        <p:spPr/>
        <p:txBody>
          <a:bodyPr/>
          <a:lstStyle/>
          <a:p>
            <a:fld id="{FA15E502-870F-1B47-894C-F89CFC3A4897}" type="slidenum">
              <a:rPr lang="en-US" smtClean="0"/>
              <a:t>4</a:t>
            </a:fld>
            <a:endParaRPr lang="en-US"/>
          </a:p>
        </p:txBody>
      </p:sp>
    </p:spTree>
    <p:extLst>
      <p:ext uri="{BB962C8B-B14F-4D97-AF65-F5344CB8AC3E}">
        <p14:creationId xmlns:p14="http://schemas.microsoft.com/office/powerpoint/2010/main" val="2243391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The population served includes adults ages 18 and older who are struggling with substance use disorders. Participants may come from diverse cultural, socioeconomic, and family backgrounds. Counselors must consider cultural beliefs regarding addiction, family dynamics, spirituality, stigma, and barriers to treatment. Culturally responsive counseling promotes inclusivity and helps clients feel respected and understood within the therapeutic process (ACA, 2014).</a:t>
            </a:r>
          </a:p>
        </p:txBody>
      </p:sp>
      <p:sp>
        <p:nvSpPr>
          <p:cNvPr id="4" name="Slide Number Placeholder 3"/>
          <p:cNvSpPr>
            <a:spLocks noGrp="1"/>
          </p:cNvSpPr>
          <p:nvPr>
            <p:ph type="sldNum" sz="quarter" idx="5"/>
          </p:nvPr>
        </p:nvSpPr>
        <p:spPr/>
        <p:txBody>
          <a:bodyPr/>
          <a:lstStyle/>
          <a:p>
            <a:fld id="{FA15E502-870F-1B47-894C-F89CFC3A4897}" type="slidenum">
              <a:rPr lang="en-US" smtClean="0"/>
              <a:t>5</a:t>
            </a:fld>
            <a:endParaRPr lang="en-US"/>
          </a:p>
        </p:txBody>
      </p:sp>
    </p:spTree>
    <p:extLst>
      <p:ext uri="{BB962C8B-B14F-4D97-AF65-F5344CB8AC3E}">
        <p14:creationId xmlns:p14="http://schemas.microsoft.com/office/powerpoint/2010/main" val="2117987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Times New Roman" panose="02020603050405020304" pitchFamily="18" charset="0"/>
                <a:ea typeface="+mn-ea"/>
                <a:cs typeface="Times New Roman" panose="02020603050405020304" pitchFamily="18" charset="0"/>
              </a:rPr>
              <a:t>This group is designed as an eight-week counseling program with weekly 90-minute sessions. Structured sessions help participants build consistency, accountability, and therapeutic trust. Session topics include triggers, relapse prevention, emotional regulation, coping skills, and healthy support systems. Consistent group participation allows members to practice skills while receiving feedback and encouragement from peers and the facilitator (Yalom &amp; Leszcz, 2020).</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FA15E502-870F-1B47-894C-F89CFC3A4897}" type="slidenum">
              <a:rPr lang="en-US" smtClean="0"/>
              <a:t>6</a:t>
            </a:fld>
            <a:endParaRPr lang="en-US"/>
          </a:p>
        </p:txBody>
      </p:sp>
    </p:spTree>
    <p:extLst>
      <p:ext uri="{BB962C8B-B14F-4D97-AF65-F5344CB8AC3E}">
        <p14:creationId xmlns:p14="http://schemas.microsoft.com/office/powerpoint/2010/main" val="3959256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Times New Roman" panose="02020603050405020304" pitchFamily="18" charset="0"/>
                <a:ea typeface="+mn-ea"/>
                <a:cs typeface="Times New Roman" panose="02020603050405020304" pitchFamily="18" charset="0"/>
              </a:rPr>
              <a:t>The recommended group size is six to ten participants. This size allows members enough time to participate while still promoting strong group cohesion and accountability. Smaller groups can increase emotional safety and provide greater opportunities for interaction and therapeutic processing. Group leaders must monitor participation levels and group dynamics to maintain a balanced and supportive environment (Corey, 2021).</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FA15E502-870F-1B47-894C-F89CFC3A4897}" type="slidenum">
              <a:rPr lang="en-US" smtClean="0"/>
              <a:t>7</a:t>
            </a:fld>
            <a:endParaRPr lang="en-US"/>
          </a:p>
        </p:txBody>
      </p:sp>
    </p:spTree>
    <p:extLst>
      <p:ext uri="{BB962C8B-B14F-4D97-AF65-F5344CB8AC3E}">
        <p14:creationId xmlns:p14="http://schemas.microsoft.com/office/powerpoint/2010/main" val="466869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The goals of this counseling group are to increase awareness of addiction triggers, strengthen coping skills, improve emotional regulation, and develop relapse prevention strategies. Another goal is to improve communication and build healthier support systems. Group counseling can help participants gain insight into behaviors and thought patterns while promoting accountability and emotional growth throughout recovery (SAMHSA, 2020).</a:t>
            </a:r>
          </a:p>
          <a:p>
            <a:endParaRPr lang="en-US" dirty="0"/>
          </a:p>
        </p:txBody>
      </p:sp>
      <p:sp>
        <p:nvSpPr>
          <p:cNvPr id="4" name="Slide Number Placeholder 3"/>
          <p:cNvSpPr>
            <a:spLocks noGrp="1"/>
          </p:cNvSpPr>
          <p:nvPr>
            <p:ph type="sldNum" sz="quarter" idx="5"/>
          </p:nvPr>
        </p:nvSpPr>
        <p:spPr/>
        <p:txBody>
          <a:bodyPr/>
          <a:lstStyle/>
          <a:p>
            <a:fld id="{FA15E502-870F-1B47-894C-F89CFC3A4897}" type="slidenum">
              <a:rPr lang="en-US" smtClean="0"/>
              <a:t>8</a:t>
            </a:fld>
            <a:endParaRPr lang="en-US"/>
          </a:p>
        </p:txBody>
      </p:sp>
    </p:spTree>
    <p:extLst>
      <p:ext uri="{BB962C8B-B14F-4D97-AF65-F5344CB8AC3E}">
        <p14:creationId xmlns:p14="http://schemas.microsoft.com/office/powerpoint/2010/main" val="1739294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cs typeface="Times New Roman" panose="02020603050405020304" pitchFamily="18" charset="0"/>
              </a:rPr>
              <a:t>Several theoretical approaches guide this counseling group. Cognitive Behavioral Therapy helps clients identify and challenge unhealthy thought patterns connected to substance use. Motivational Interviewing supports readiness for change and increases motivation for recovery. Trauma-informed care emphasizes emotional safety, while person-centered techniques help build trust and unconditional positive regard within the group environment (Corey, 2021). </a:t>
            </a:r>
          </a:p>
        </p:txBody>
      </p:sp>
      <p:sp>
        <p:nvSpPr>
          <p:cNvPr id="4" name="Slide Number Placeholder 3"/>
          <p:cNvSpPr>
            <a:spLocks noGrp="1"/>
          </p:cNvSpPr>
          <p:nvPr>
            <p:ph type="sldNum" sz="quarter" idx="5"/>
          </p:nvPr>
        </p:nvSpPr>
        <p:spPr/>
        <p:txBody>
          <a:bodyPr/>
          <a:lstStyle/>
          <a:p>
            <a:fld id="{FA15E502-870F-1B47-894C-F89CFC3A4897}" type="slidenum">
              <a:rPr lang="en-US" smtClean="0"/>
              <a:t>9</a:t>
            </a:fld>
            <a:endParaRPr lang="en-US"/>
          </a:p>
        </p:txBody>
      </p:sp>
    </p:spTree>
    <p:extLst>
      <p:ext uri="{BB962C8B-B14F-4D97-AF65-F5344CB8AC3E}">
        <p14:creationId xmlns:p14="http://schemas.microsoft.com/office/powerpoint/2010/main" val="3909511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5/13/26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D9C7B-A2F8-E334-1B9E-FB39AF905488}"/>
              </a:ext>
            </a:extLst>
          </p:cNvPr>
          <p:cNvSpPr>
            <a:spLocks noGrp="1"/>
          </p:cNvSpPr>
          <p:nvPr>
            <p:ph type="ctrTitle"/>
          </p:nvPr>
        </p:nvSpPr>
        <p:spPr/>
        <p:txBody>
          <a:bodyPr>
            <a:normAutofit/>
          </a:bodyPr>
          <a:lstStyle/>
          <a:p>
            <a:pPr algn="ctr"/>
            <a:r>
              <a:rPr lang="en-US" sz="2800" dirty="0"/>
              <a:t>Addiction Recovery Counseling Group</a:t>
            </a:r>
          </a:p>
        </p:txBody>
      </p:sp>
      <p:sp>
        <p:nvSpPr>
          <p:cNvPr id="3" name="Subtitle 2">
            <a:extLst>
              <a:ext uri="{FF2B5EF4-FFF2-40B4-BE49-F238E27FC236}">
                <a16:creationId xmlns:a16="http://schemas.microsoft.com/office/drawing/2014/main" id="{E90C6C00-4B75-2222-2B11-C83257E52B7C}"/>
              </a:ext>
            </a:extLst>
          </p:cNvPr>
          <p:cNvSpPr>
            <a:spLocks noGrp="1"/>
          </p:cNvSpPr>
          <p:nvPr>
            <p:ph type="subTitle" idx="1"/>
          </p:nvPr>
        </p:nvSpPr>
        <p:spPr>
          <a:xfrm>
            <a:off x="2589213" y="4777379"/>
            <a:ext cx="8915399" cy="1790846"/>
          </a:xfrm>
        </p:spPr>
        <p:txBody>
          <a:bodyPr>
            <a:normAutofit fontScale="62500" lnSpcReduction="20000"/>
          </a:bodyPr>
          <a:lstStyle/>
          <a:p>
            <a:pPr algn="ctr"/>
            <a:r>
              <a:rPr lang="en-US" sz="2900" dirty="0"/>
              <a:t>Stephanie Moreno</a:t>
            </a:r>
          </a:p>
          <a:p>
            <a:pPr algn="ctr"/>
            <a:r>
              <a:rPr lang="en-US" sz="2900" dirty="0"/>
              <a:t>Grand Canyon University</a:t>
            </a:r>
          </a:p>
          <a:p>
            <a:pPr algn="ctr"/>
            <a:r>
              <a:rPr lang="en-US" sz="2900" dirty="0"/>
              <a:t>CNL-520 Group Counseling</a:t>
            </a:r>
          </a:p>
          <a:p>
            <a:pPr algn="ctr"/>
            <a:r>
              <a:rPr lang="en-US" sz="2900" dirty="0"/>
              <a:t>Dr. Kendra Stewart</a:t>
            </a:r>
          </a:p>
          <a:p>
            <a:pPr algn="ctr"/>
            <a:r>
              <a:rPr lang="en-US" sz="2900" dirty="0"/>
              <a:t>May 13, 2026 </a:t>
            </a:r>
          </a:p>
          <a:p>
            <a:endParaRPr lang="en-US" sz="9600" dirty="0"/>
          </a:p>
          <a:p>
            <a:endParaRPr lang="en-US" sz="9600" dirty="0"/>
          </a:p>
          <a:p>
            <a:endParaRPr lang="en-US" dirty="0"/>
          </a:p>
        </p:txBody>
      </p:sp>
    </p:spTree>
    <p:extLst>
      <p:ext uri="{BB962C8B-B14F-4D97-AF65-F5344CB8AC3E}">
        <p14:creationId xmlns:p14="http://schemas.microsoft.com/office/powerpoint/2010/main" val="1029778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EEE80-4BB5-6038-0768-05168B4CE75B}"/>
              </a:ext>
            </a:extLst>
          </p:cNvPr>
          <p:cNvSpPr>
            <a:spLocks noGrp="1"/>
          </p:cNvSpPr>
          <p:nvPr>
            <p:ph type="title"/>
          </p:nvPr>
        </p:nvSpPr>
        <p:spPr/>
        <p:txBody>
          <a:bodyPr/>
          <a:lstStyle/>
          <a:p>
            <a:pPr algn="ctr"/>
            <a:r>
              <a:rPr lang="en-US" dirty="0"/>
              <a:t>Demographic Questions</a:t>
            </a:r>
          </a:p>
        </p:txBody>
      </p:sp>
      <p:sp>
        <p:nvSpPr>
          <p:cNvPr id="3" name="Content Placeholder 2">
            <a:extLst>
              <a:ext uri="{FF2B5EF4-FFF2-40B4-BE49-F238E27FC236}">
                <a16:creationId xmlns:a16="http://schemas.microsoft.com/office/drawing/2014/main" id="{FBF111EE-F490-C3DA-CC07-11612B2F91B2}"/>
              </a:ext>
            </a:extLst>
          </p:cNvPr>
          <p:cNvSpPr>
            <a:spLocks noGrp="1"/>
          </p:cNvSpPr>
          <p:nvPr>
            <p:ph idx="1"/>
          </p:nvPr>
        </p:nvSpPr>
        <p:spPr/>
        <p:txBody>
          <a:bodyPr/>
          <a:lstStyle/>
          <a:p>
            <a:r>
              <a:rPr lang="en-US" dirty="0"/>
              <a:t>Age</a:t>
            </a:r>
          </a:p>
          <a:p>
            <a:r>
              <a:rPr lang="en-US" dirty="0"/>
              <a:t>Gender identity</a:t>
            </a:r>
          </a:p>
          <a:p>
            <a:r>
              <a:rPr lang="en-US" dirty="0"/>
              <a:t>Cultural/ethnic background</a:t>
            </a:r>
          </a:p>
          <a:p>
            <a:r>
              <a:rPr lang="en-US" dirty="0"/>
              <a:t>Employment status</a:t>
            </a:r>
          </a:p>
          <a:p>
            <a:r>
              <a:rPr lang="en-US" dirty="0"/>
              <a:t>Relationship status</a:t>
            </a:r>
          </a:p>
          <a:p>
            <a:r>
              <a:rPr lang="en-US" dirty="0"/>
              <a:t>Substance use history</a:t>
            </a:r>
          </a:p>
          <a:p>
            <a:r>
              <a:rPr lang="en-US" dirty="0"/>
              <a:t>Previous treatment experiences</a:t>
            </a:r>
          </a:p>
          <a:p>
            <a:endParaRPr lang="en-US" dirty="0"/>
          </a:p>
        </p:txBody>
      </p:sp>
    </p:spTree>
    <p:extLst>
      <p:ext uri="{BB962C8B-B14F-4D97-AF65-F5344CB8AC3E}">
        <p14:creationId xmlns:p14="http://schemas.microsoft.com/office/powerpoint/2010/main" val="3719194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B2F08-35EF-E326-B326-FDFB739A371F}"/>
              </a:ext>
            </a:extLst>
          </p:cNvPr>
          <p:cNvSpPr>
            <a:spLocks noGrp="1"/>
          </p:cNvSpPr>
          <p:nvPr>
            <p:ph type="title"/>
          </p:nvPr>
        </p:nvSpPr>
        <p:spPr/>
        <p:txBody>
          <a:bodyPr/>
          <a:lstStyle/>
          <a:p>
            <a:pPr algn="ctr"/>
            <a:r>
              <a:rPr lang="en-US" dirty="0"/>
              <a:t>Screening Questions</a:t>
            </a:r>
          </a:p>
        </p:txBody>
      </p:sp>
      <p:sp>
        <p:nvSpPr>
          <p:cNvPr id="3" name="Content Placeholder 2">
            <a:extLst>
              <a:ext uri="{FF2B5EF4-FFF2-40B4-BE49-F238E27FC236}">
                <a16:creationId xmlns:a16="http://schemas.microsoft.com/office/drawing/2014/main" id="{6DADFE20-9C8D-A6B6-0C01-5A69CA7483B3}"/>
              </a:ext>
            </a:extLst>
          </p:cNvPr>
          <p:cNvSpPr>
            <a:spLocks noGrp="1"/>
          </p:cNvSpPr>
          <p:nvPr>
            <p:ph idx="1"/>
          </p:nvPr>
        </p:nvSpPr>
        <p:spPr/>
        <p:txBody>
          <a:bodyPr/>
          <a:lstStyle/>
          <a:p>
            <a:r>
              <a:rPr lang="en-US" dirty="0"/>
              <a:t>What substances are currently being used?</a:t>
            </a:r>
          </a:p>
          <a:p>
            <a:r>
              <a:rPr lang="en-US" dirty="0"/>
              <a:t>What motivates you to attend this group?</a:t>
            </a:r>
          </a:p>
          <a:p>
            <a:r>
              <a:rPr lang="en-US" dirty="0"/>
              <a:t>Are you currently experiencing suicidal thoughts?</a:t>
            </a:r>
          </a:p>
          <a:p>
            <a:r>
              <a:rPr lang="en-US" dirty="0"/>
              <a:t>Have you participated in group counseling before?</a:t>
            </a:r>
          </a:p>
          <a:p>
            <a:r>
              <a:rPr lang="en-US" dirty="0"/>
              <a:t>What are your goals for recovery?</a:t>
            </a:r>
          </a:p>
          <a:p>
            <a:endParaRPr lang="en-US" dirty="0"/>
          </a:p>
        </p:txBody>
      </p:sp>
    </p:spTree>
    <p:extLst>
      <p:ext uri="{BB962C8B-B14F-4D97-AF65-F5344CB8AC3E}">
        <p14:creationId xmlns:p14="http://schemas.microsoft.com/office/powerpoint/2010/main" val="3821278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E97D-DBA5-981D-ED56-02B1579FA419}"/>
              </a:ext>
            </a:extLst>
          </p:cNvPr>
          <p:cNvSpPr>
            <a:spLocks noGrp="1"/>
          </p:cNvSpPr>
          <p:nvPr>
            <p:ph type="title"/>
          </p:nvPr>
        </p:nvSpPr>
        <p:spPr>
          <a:xfrm>
            <a:off x="2301241" y="624110"/>
            <a:ext cx="9203372" cy="1280890"/>
          </a:xfrm>
        </p:spPr>
        <p:txBody>
          <a:bodyPr>
            <a:normAutofit/>
          </a:bodyPr>
          <a:lstStyle/>
          <a:p>
            <a:pPr algn="ctr"/>
            <a:r>
              <a:rPr lang="en-US" sz="2800" dirty="0"/>
              <a:t>Benefits of Group Counseling in Addiction Recovery</a:t>
            </a:r>
          </a:p>
        </p:txBody>
      </p:sp>
      <p:sp>
        <p:nvSpPr>
          <p:cNvPr id="3" name="Content Placeholder 2">
            <a:extLst>
              <a:ext uri="{FF2B5EF4-FFF2-40B4-BE49-F238E27FC236}">
                <a16:creationId xmlns:a16="http://schemas.microsoft.com/office/drawing/2014/main" id="{C970D1EA-45C4-02A0-707C-C93A82F792D3}"/>
              </a:ext>
            </a:extLst>
          </p:cNvPr>
          <p:cNvSpPr>
            <a:spLocks noGrp="1"/>
          </p:cNvSpPr>
          <p:nvPr>
            <p:ph idx="1"/>
          </p:nvPr>
        </p:nvSpPr>
        <p:spPr/>
        <p:txBody>
          <a:bodyPr/>
          <a:lstStyle/>
          <a:p>
            <a:r>
              <a:rPr lang="en-US" dirty="0"/>
              <a:t>Reduces isolation and shame</a:t>
            </a:r>
          </a:p>
          <a:p>
            <a:r>
              <a:rPr lang="en-US" dirty="0"/>
              <a:t>Encourages accountability</a:t>
            </a:r>
          </a:p>
          <a:p>
            <a:r>
              <a:rPr lang="en-US" dirty="0"/>
              <a:t>Builds interpersonal support</a:t>
            </a:r>
          </a:p>
          <a:p>
            <a:r>
              <a:rPr lang="en-US" dirty="0"/>
              <a:t>Provides psychoeducation and coping skills</a:t>
            </a:r>
          </a:p>
          <a:p>
            <a:r>
              <a:rPr lang="en-US" dirty="0"/>
              <a:t>Promotes hope and long-term recovery</a:t>
            </a:r>
          </a:p>
          <a:p>
            <a:endParaRPr lang="en-US" dirty="0"/>
          </a:p>
        </p:txBody>
      </p:sp>
    </p:spTree>
    <p:extLst>
      <p:ext uri="{BB962C8B-B14F-4D97-AF65-F5344CB8AC3E}">
        <p14:creationId xmlns:p14="http://schemas.microsoft.com/office/powerpoint/2010/main" val="673239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E8519-E609-8860-1999-61F4F10B3557}"/>
              </a:ext>
            </a:extLst>
          </p:cNvPr>
          <p:cNvSpPr>
            <a:spLocks noGrp="1"/>
          </p:cNvSpPr>
          <p:nvPr>
            <p:ph type="title"/>
          </p:nvPr>
        </p:nvSpPr>
        <p:spPr/>
        <p:txBody>
          <a:bodyPr/>
          <a:lstStyle/>
          <a:p>
            <a:pPr algn="ctr"/>
            <a:r>
              <a:rPr lang="en-US" dirty="0"/>
              <a:t>Conclusion</a:t>
            </a:r>
          </a:p>
        </p:txBody>
      </p:sp>
      <p:sp>
        <p:nvSpPr>
          <p:cNvPr id="3" name="Content Placeholder 2">
            <a:extLst>
              <a:ext uri="{FF2B5EF4-FFF2-40B4-BE49-F238E27FC236}">
                <a16:creationId xmlns:a16="http://schemas.microsoft.com/office/drawing/2014/main" id="{EFA477E1-9592-7E85-36C2-4068D7AB594F}"/>
              </a:ext>
            </a:extLst>
          </p:cNvPr>
          <p:cNvSpPr>
            <a:spLocks noGrp="1"/>
          </p:cNvSpPr>
          <p:nvPr>
            <p:ph idx="1"/>
          </p:nvPr>
        </p:nvSpPr>
        <p:spPr/>
        <p:txBody>
          <a:bodyPr/>
          <a:lstStyle/>
          <a:p>
            <a:r>
              <a:rPr lang="en-US" dirty="0"/>
              <a:t>Addiction recovery groups provide structure, support, and healing</a:t>
            </a:r>
          </a:p>
          <a:p>
            <a:r>
              <a:rPr lang="en-US" dirty="0"/>
              <a:t>Group counseling promotes connection and emotional growth</a:t>
            </a:r>
          </a:p>
          <a:p>
            <a:r>
              <a:rPr lang="en-US" dirty="0"/>
              <a:t>Ethical and culturally responsive care is essential</a:t>
            </a:r>
          </a:p>
          <a:p>
            <a:r>
              <a:rPr lang="en-US" dirty="0"/>
              <a:t>Group work can strengthen recovery and relapse prevention</a:t>
            </a:r>
          </a:p>
          <a:p>
            <a:endParaRPr lang="en-US" dirty="0"/>
          </a:p>
        </p:txBody>
      </p:sp>
    </p:spTree>
    <p:extLst>
      <p:ext uri="{BB962C8B-B14F-4D97-AF65-F5344CB8AC3E}">
        <p14:creationId xmlns:p14="http://schemas.microsoft.com/office/powerpoint/2010/main" val="1287443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9A6F5-4BA3-8115-C428-9273CB9F665F}"/>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7F28A9B4-2E47-0667-8082-653F9700A298}"/>
              </a:ext>
            </a:extLst>
          </p:cNvPr>
          <p:cNvSpPr>
            <a:spLocks noGrp="1"/>
          </p:cNvSpPr>
          <p:nvPr>
            <p:ph idx="1"/>
            <p:extLst>
              <p:ext uri="{E7BDC344-281C-4309-B0C6-D0EE65EED2A8}">
                <p202:designPr xmlns:p202="http://schemas.microsoft.com/office/powerpoint/2020/02/main">
                  <p202:designTagLst/>
                </p202:designPr>
              </p:ext>
            </p:extLst>
          </p:nvPr>
        </p:nvSpPr>
        <p:spPr/>
        <p:txBody>
          <a:bodyPr/>
          <a:lstStyle/>
          <a:p>
            <a:pPr marL="0" indent="-457200">
              <a:lnSpc>
                <a:spcPct val="150000"/>
              </a:lnSpc>
              <a:spcBef>
                <a:spcPts val="0"/>
              </a:spcBef>
              <a:buNone/>
            </a:pPr>
            <a:r>
              <a:rPr lang="en-US" dirty="0"/>
              <a:t>American Counseling Association. (2014). ACA code of ethics.</a:t>
            </a:r>
          </a:p>
          <a:p>
            <a:pPr marL="0" indent="-457200">
              <a:lnSpc>
                <a:spcPct val="150000"/>
              </a:lnSpc>
              <a:spcBef>
                <a:spcPts val="0"/>
              </a:spcBef>
              <a:buNone/>
            </a:pPr>
            <a:r>
              <a:rPr lang="en-US" dirty="0"/>
              <a:t>Corey, G. (2021). Theory and practice of group counseling (10th ed.).</a:t>
            </a:r>
          </a:p>
          <a:p>
            <a:pPr marL="0" indent="-457200">
              <a:lnSpc>
                <a:spcPct val="150000"/>
              </a:lnSpc>
              <a:spcBef>
                <a:spcPts val="0"/>
              </a:spcBef>
              <a:buNone/>
            </a:pPr>
            <a:r>
              <a:rPr lang="en-US" dirty="0"/>
              <a:t>Miller, W. R., &amp; Rollnick, S. (2013). Motivational interviewing: Helping people change (3rd ed.).</a:t>
            </a:r>
          </a:p>
          <a:p>
            <a:pPr marL="0" indent="-457200">
              <a:lnSpc>
                <a:spcPct val="150000"/>
              </a:lnSpc>
              <a:spcBef>
                <a:spcPts val="0"/>
              </a:spcBef>
              <a:buNone/>
            </a:pPr>
            <a:r>
              <a:rPr lang="en-US" dirty="0"/>
              <a:t>SAMHSA. (2020). TIP 42: Substance use disorder treatment for people with co-occurring disorders.</a:t>
            </a:r>
          </a:p>
          <a:p>
            <a:pPr marL="0" indent="-457200">
              <a:lnSpc>
                <a:spcPct val="150000"/>
              </a:lnSpc>
              <a:spcBef>
                <a:spcPts val="0"/>
              </a:spcBef>
              <a:buNone/>
            </a:pPr>
            <a:r>
              <a:rPr lang="en-US" dirty="0"/>
              <a:t>Yalom, I. D., &amp; Leszcz, M. (2020). The theory and practice of group psychotherapy (6th ed.).</a:t>
            </a:r>
          </a:p>
          <a:p>
            <a:pPr marL="0" indent="0">
              <a:buNone/>
            </a:pPr>
            <a:endParaRPr lang="en-US" dirty="0"/>
          </a:p>
          <a:p>
            <a:endParaRPr lang="en-US" dirty="0"/>
          </a:p>
        </p:txBody>
      </p:sp>
    </p:spTree>
    <p:extLst>
      <p:ext uri="{BB962C8B-B14F-4D97-AF65-F5344CB8AC3E}">
        <p14:creationId xmlns:p14="http://schemas.microsoft.com/office/powerpoint/2010/main" val="3135773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46EFB-83C5-4FA9-45E5-060A5FEB9AC7}"/>
              </a:ext>
            </a:extLst>
          </p:cNvPr>
          <p:cNvSpPr>
            <a:spLocks noGrp="1"/>
          </p:cNvSpPr>
          <p:nvPr>
            <p:ph type="title"/>
          </p:nvPr>
        </p:nvSpPr>
        <p:spPr/>
        <p:txBody>
          <a:bodyPr/>
          <a:lstStyle/>
          <a:p>
            <a:pPr algn="ctr"/>
            <a:r>
              <a:rPr lang="en-US" dirty="0"/>
              <a:t>Introduction</a:t>
            </a:r>
          </a:p>
        </p:txBody>
      </p:sp>
      <p:sp>
        <p:nvSpPr>
          <p:cNvPr id="4" name="Content Placeholder 3">
            <a:extLst>
              <a:ext uri="{FF2B5EF4-FFF2-40B4-BE49-F238E27FC236}">
                <a16:creationId xmlns:a16="http://schemas.microsoft.com/office/drawing/2014/main" id="{68ED8513-FAD6-80E6-076A-0751C87FD29D}"/>
              </a:ext>
            </a:extLst>
          </p:cNvPr>
          <p:cNvSpPr>
            <a:spLocks noGrp="1"/>
          </p:cNvSpPr>
          <p:nvPr>
            <p:ph idx="1"/>
          </p:nvPr>
        </p:nvSpPr>
        <p:spPr/>
        <p:txBody>
          <a:bodyPr/>
          <a:lstStyle/>
          <a:p>
            <a:r>
              <a:rPr lang="en-US" dirty="0"/>
              <a:t>Purpose: Support individuals in addiction recovery</a:t>
            </a:r>
          </a:p>
          <a:p>
            <a:r>
              <a:rPr lang="en-US" dirty="0"/>
              <a:t>Focus: Relapse prevention, coping skills and emotional support.</a:t>
            </a:r>
          </a:p>
          <a:p>
            <a:r>
              <a:rPr lang="en-US" dirty="0"/>
              <a:t>Psychoeducational and process-oriented counseling group</a:t>
            </a:r>
          </a:p>
          <a:p>
            <a:r>
              <a:rPr lang="en-US" dirty="0"/>
              <a:t>Encourages accountability, healing and peer connection.</a:t>
            </a:r>
          </a:p>
        </p:txBody>
      </p:sp>
    </p:spTree>
    <p:extLst>
      <p:ext uri="{BB962C8B-B14F-4D97-AF65-F5344CB8AC3E}">
        <p14:creationId xmlns:p14="http://schemas.microsoft.com/office/powerpoint/2010/main" val="377536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9D44B-5158-05AE-62DC-7A59ED147385}"/>
              </a:ext>
            </a:extLst>
          </p:cNvPr>
          <p:cNvSpPr>
            <a:spLocks noGrp="1"/>
          </p:cNvSpPr>
          <p:nvPr>
            <p:ph type="title"/>
          </p:nvPr>
        </p:nvSpPr>
        <p:spPr/>
        <p:txBody>
          <a:bodyPr/>
          <a:lstStyle/>
          <a:p>
            <a:pPr algn="ctr"/>
            <a:r>
              <a:rPr lang="en-US" dirty="0"/>
              <a:t>Group Type</a:t>
            </a:r>
          </a:p>
        </p:txBody>
      </p:sp>
      <p:sp>
        <p:nvSpPr>
          <p:cNvPr id="3" name="Content Placeholder 2">
            <a:extLst>
              <a:ext uri="{FF2B5EF4-FFF2-40B4-BE49-F238E27FC236}">
                <a16:creationId xmlns:a16="http://schemas.microsoft.com/office/drawing/2014/main" id="{4A5688B5-C9FB-FFD8-BF11-1D6454F04C4D}"/>
              </a:ext>
            </a:extLst>
          </p:cNvPr>
          <p:cNvSpPr>
            <a:spLocks noGrp="1"/>
          </p:cNvSpPr>
          <p:nvPr>
            <p:ph idx="1"/>
          </p:nvPr>
        </p:nvSpPr>
        <p:spPr/>
        <p:txBody>
          <a:bodyPr/>
          <a:lstStyle/>
          <a:p>
            <a:r>
              <a:rPr lang="en-US" dirty="0"/>
              <a:t>Closed counseling group</a:t>
            </a:r>
          </a:p>
          <a:p>
            <a:r>
              <a:rPr lang="en-US" dirty="0"/>
              <a:t>Recovery-focused support and psychoeducational group</a:t>
            </a:r>
          </a:p>
          <a:p>
            <a:r>
              <a:rPr lang="en-US" dirty="0"/>
              <a:t>Weekly structured sessions</a:t>
            </a:r>
          </a:p>
          <a:p>
            <a:r>
              <a:rPr lang="en-US" dirty="0"/>
              <a:t>Combines CBT, relapse prevention, and interpersonal processing</a:t>
            </a:r>
          </a:p>
          <a:p>
            <a:r>
              <a:rPr lang="en-US" dirty="0"/>
              <a:t>Facilitated by a trained counselor</a:t>
            </a:r>
          </a:p>
          <a:p>
            <a:endParaRPr lang="en-US" dirty="0"/>
          </a:p>
        </p:txBody>
      </p:sp>
    </p:spTree>
    <p:extLst>
      <p:ext uri="{BB962C8B-B14F-4D97-AF65-F5344CB8AC3E}">
        <p14:creationId xmlns:p14="http://schemas.microsoft.com/office/powerpoint/2010/main" val="354519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21950-7EE2-EC58-F19C-104F47305CBC}"/>
              </a:ext>
            </a:extLst>
          </p:cNvPr>
          <p:cNvSpPr>
            <a:spLocks noGrp="1"/>
          </p:cNvSpPr>
          <p:nvPr>
            <p:ph type="title"/>
          </p:nvPr>
        </p:nvSpPr>
        <p:spPr/>
        <p:txBody>
          <a:bodyPr/>
          <a:lstStyle/>
          <a:p>
            <a:pPr algn="ctr"/>
            <a:r>
              <a:rPr lang="en-US" dirty="0"/>
              <a:t>Why I Chose This Group</a:t>
            </a:r>
          </a:p>
        </p:txBody>
      </p:sp>
      <p:sp>
        <p:nvSpPr>
          <p:cNvPr id="3" name="Content Placeholder 2">
            <a:extLst>
              <a:ext uri="{FF2B5EF4-FFF2-40B4-BE49-F238E27FC236}">
                <a16:creationId xmlns:a16="http://schemas.microsoft.com/office/drawing/2014/main" id="{422BE784-4B8A-FE3F-359F-B62F31CFCF8C}"/>
              </a:ext>
            </a:extLst>
          </p:cNvPr>
          <p:cNvSpPr>
            <a:spLocks noGrp="1"/>
          </p:cNvSpPr>
          <p:nvPr>
            <p:ph idx="1"/>
          </p:nvPr>
        </p:nvSpPr>
        <p:spPr/>
        <p:txBody>
          <a:bodyPr/>
          <a:lstStyle/>
          <a:p>
            <a:r>
              <a:rPr lang="en-US" dirty="0"/>
              <a:t>Addiction impacts individuals, families, and communities</a:t>
            </a:r>
          </a:p>
          <a:p>
            <a:r>
              <a:rPr lang="en-US" dirty="0"/>
              <a:t>Recovery groups provide connection and reduce isolation</a:t>
            </a:r>
          </a:p>
          <a:p>
            <a:r>
              <a:rPr lang="en-US" dirty="0"/>
              <a:t>Group counseling promotes support, accountability, and hope</a:t>
            </a:r>
          </a:p>
          <a:p>
            <a:r>
              <a:rPr lang="en-US" dirty="0"/>
              <a:t>Counseling groups help clients build coping and communication skills</a:t>
            </a:r>
          </a:p>
          <a:p>
            <a:endParaRPr lang="en-US" dirty="0"/>
          </a:p>
        </p:txBody>
      </p:sp>
    </p:spTree>
    <p:extLst>
      <p:ext uri="{BB962C8B-B14F-4D97-AF65-F5344CB8AC3E}">
        <p14:creationId xmlns:p14="http://schemas.microsoft.com/office/powerpoint/2010/main" val="3264859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7576-A442-AB2F-68BB-C0FB1F30EE85}"/>
              </a:ext>
            </a:extLst>
          </p:cNvPr>
          <p:cNvSpPr>
            <a:spLocks noGrp="1"/>
          </p:cNvSpPr>
          <p:nvPr>
            <p:ph type="title"/>
          </p:nvPr>
        </p:nvSpPr>
        <p:spPr/>
        <p:txBody>
          <a:bodyPr>
            <a:normAutofit/>
          </a:bodyPr>
          <a:lstStyle/>
          <a:p>
            <a:pPr algn="ctr"/>
            <a:r>
              <a:rPr lang="en-US" sz="2800" dirty="0"/>
              <a:t>Population Served and Cultural Considerations</a:t>
            </a:r>
          </a:p>
        </p:txBody>
      </p:sp>
      <p:sp>
        <p:nvSpPr>
          <p:cNvPr id="3" name="Content Placeholder 2">
            <a:extLst>
              <a:ext uri="{FF2B5EF4-FFF2-40B4-BE49-F238E27FC236}">
                <a16:creationId xmlns:a16="http://schemas.microsoft.com/office/drawing/2014/main" id="{55F96B68-7829-E487-D280-7AEA7FBB1021}"/>
              </a:ext>
            </a:extLst>
          </p:cNvPr>
          <p:cNvSpPr>
            <a:spLocks noGrp="1"/>
          </p:cNvSpPr>
          <p:nvPr>
            <p:ph idx="1"/>
          </p:nvPr>
        </p:nvSpPr>
        <p:spPr/>
        <p:txBody>
          <a:bodyPr>
            <a:normAutofit fontScale="92500" lnSpcReduction="20000"/>
          </a:bodyPr>
          <a:lstStyle/>
          <a:p>
            <a:r>
              <a:rPr lang="en-US" dirty="0"/>
              <a:t>Population</a:t>
            </a:r>
          </a:p>
          <a:p>
            <a:pPr lvl="1"/>
            <a:r>
              <a:rPr lang="en-US" dirty="0"/>
              <a:t>Adults ages 18+</a:t>
            </a:r>
          </a:p>
          <a:p>
            <a:pPr lvl="1"/>
            <a:r>
              <a:rPr lang="en-US" dirty="0"/>
              <a:t>Individuals struggling with substance use disorders</a:t>
            </a:r>
          </a:p>
          <a:p>
            <a:pPr lvl="1"/>
            <a:r>
              <a:rPr lang="en-US" dirty="0"/>
              <a:t>Diverse cultural, socioeconomic, and family backgrounds</a:t>
            </a:r>
          </a:p>
          <a:p>
            <a:pPr lvl="1"/>
            <a:r>
              <a:rPr lang="en-US" dirty="0"/>
              <a:t>Consider language, stigma, spirituality, family roles, and cultural beliefs about addiction</a:t>
            </a:r>
          </a:p>
          <a:p>
            <a:r>
              <a:rPr lang="en-US" dirty="0"/>
              <a:t>Cultural Considerations</a:t>
            </a:r>
          </a:p>
          <a:p>
            <a:pPr lvl="1"/>
            <a:r>
              <a:rPr lang="en-US" dirty="0"/>
              <a:t>Maintain confidentiality and informed consent</a:t>
            </a:r>
          </a:p>
          <a:p>
            <a:pPr lvl="1"/>
            <a:r>
              <a:rPr lang="en-US" dirty="0"/>
              <a:t>Promote cultural humility and inclusivity</a:t>
            </a:r>
          </a:p>
          <a:p>
            <a:pPr lvl="1"/>
            <a:r>
              <a:rPr lang="en-US" dirty="0"/>
              <a:t>Respect diverse recovery beliefs and treatment approaches</a:t>
            </a:r>
          </a:p>
          <a:p>
            <a:pPr lvl="1"/>
            <a:r>
              <a:rPr lang="en-US" dirty="0"/>
              <a:t>Follow ACA Code of Ethics standards for group counseling</a:t>
            </a:r>
          </a:p>
          <a:p>
            <a:pPr lvl="1"/>
            <a:r>
              <a:rPr lang="en-US" dirty="0"/>
              <a:t>Address stigma and barriers to treatment</a:t>
            </a:r>
          </a:p>
          <a:p>
            <a:endParaRPr lang="en-US" dirty="0"/>
          </a:p>
        </p:txBody>
      </p:sp>
    </p:spTree>
    <p:extLst>
      <p:ext uri="{BB962C8B-B14F-4D97-AF65-F5344CB8AC3E}">
        <p14:creationId xmlns:p14="http://schemas.microsoft.com/office/powerpoint/2010/main" val="793183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EC039-D483-6349-F8B2-04D4155224EE}"/>
              </a:ext>
            </a:extLst>
          </p:cNvPr>
          <p:cNvSpPr>
            <a:spLocks noGrp="1"/>
          </p:cNvSpPr>
          <p:nvPr>
            <p:ph type="title"/>
          </p:nvPr>
        </p:nvSpPr>
        <p:spPr/>
        <p:txBody>
          <a:bodyPr/>
          <a:lstStyle/>
          <a:p>
            <a:pPr algn="ctr"/>
            <a:r>
              <a:rPr lang="en-US" dirty="0"/>
              <a:t>Number of Sessions</a:t>
            </a:r>
          </a:p>
        </p:txBody>
      </p:sp>
      <p:sp>
        <p:nvSpPr>
          <p:cNvPr id="3" name="Content Placeholder 2">
            <a:extLst>
              <a:ext uri="{FF2B5EF4-FFF2-40B4-BE49-F238E27FC236}">
                <a16:creationId xmlns:a16="http://schemas.microsoft.com/office/drawing/2014/main" id="{88BE8B80-A688-0853-F094-98450363F08B}"/>
              </a:ext>
            </a:extLst>
          </p:cNvPr>
          <p:cNvSpPr>
            <a:spLocks noGrp="1"/>
          </p:cNvSpPr>
          <p:nvPr>
            <p:ph idx="1"/>
          </p:nvPr>
        </p:nvSpPr>
        <p:spPr/>
        <p:txBody>
          <a:bodyPr/>
          <a:lstStyle/>
          <a:p>
            <a:r>
              <a:rPr lang="en-US" dirty="0"/>
              <a:t>8-week counseling group</a:t>
            </a:r>
          </a:p>
          <a:p>
            <a:r>
              <a:rPr lang="en-US" dirty="0"/>
              <a:t>90-minute weekly sessions</a:t>
            </a:r>
          </a:p>
          <a:p>
            <a:r>
              <a:rPr lang="en-US" dirty="0"/>
              <a:t>Structured format with psychoeducation and discussion</a:t>
            </a:r>
          </a:p>
          <a:p>
            <a:r>
              <a:rPr lang="en-US" dirty="0"/>
              <a:t>Topics include triggers, coping skills, relapse prevention, and support systems</a:t>
            </a:r>
          </a:p>
          <a:p>
            <a:pPr marL="0" indent="0">
              <a:buNone/>
            </a:pPr>
            <a:endParaRPr lang="en-US" dirty="0"/>
          </a:p>
        </p:txBody>
      </p:sp>
    </p:spTree>
    <p:extLst>
      <p:ext uri="{BB962C8B-B14F-4D97-AF65-F5344CB8AC3E}">
        <p14:creationId xmlns:p14="http://schemas.microsoft.com/office/powerpoint/2010/main" val="4078174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DED4C-975C-564F-A06D-531AEA760A41}"/>
              </a:ext>
            </a:extLst>
          </p:cNvPr>
          <p:cNvSpPr>
            <a:spLocks noGrp="1"/>
          </p:cNvSpPr>
          <p:nvPr>
            <p:ph type="title"/>
          </p:nvPr>
        </p:nvSpPr>
        <p:spPr/>
        <p:txBody>
          <a:bodyPr/>
          <a:lstStyle/>
          <a:p>
            <a:pPr algn="ctr"/>
            <a:r>
              <a:rPr lang="en-US" dirty="0"/>
              <a:t>Number of Participants</a:t>
            </a:r>
          </a:p>
        </p:txBody>
      </p:sp>
      <p:sp>
        <p:nvSpPr>
          <p:cNvPr id="3" name="Content Placeholder 2">
            <a:extLst>
              <a:ext uri="{FF2B5EF4-FFF2-40B4-BE49-F238E27FC236}">
                <a16:creationId xmlns:a16="http://schemas.microsoft.com/office/drawing/2014/main" id="{FCD8E395-CA78-77C3-ED3B-42825F0F284A}"/>
              </a:ext>
            </a:extLst>
          </p:cNvPr>
          <p:cNvSpPr>
            <a:spLocks noGrp="1"/>
          </p:cNvSpPr>
          <p:nvPr>
            <p:ph idx="1"/>
          </p:nvPr>
        </p:nvSpPr>
        <p:spPr/>
        <p:txBody>
          <a:bodyPr/>
          <a:lstStyle/>
          <a:p>
            <a:r>
              <a:rPr lang="en-US" dirty="0"/>
              <a:t>Recommended group size: 6–10 participants</a:t>
            </a:r>
          </a:p>
          <a:p>
            <a:r>
              <a:rPr lang="en-US" dirty="0"/>
              <a:t>Allows participation and emotional safety</a:t>
            </a:r>
          </a:p>
          <a:p>
            <a:r>
              <a:rPr lang="en-US" dirty="0"/>
              <a:t>Encourages group cohesion and accountability</a:t>
            </a:r>
          </a:p>
          <a:p>
            <a:r>
              <a:rPr lang="en-US" dirty="0"/>
              <a:t>Facilitator monitors group dynamics and participation</a:t>
            </a:r>
          </a:p>
          <a:p>
            <a:endParaRPr lang="en-US" dirty="0"/>
          </a:p>
        </p:txBody>
      </p:sp>
    </p:spTree>
    <p:extLst>
      <p:ext uri="{BB962C8B-B14F-4D97-AF65-F5344CB8AC3E}">
        <p14:creationId xmlns:p14="http://schemas.microsoft.com/office/powerpoint/2010/main" val="2517958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BAD4C-E38E-7FBC-F05F-C51470D9F16F}"/>
              </a:ext>
            </a:extLst>
          </p:cNvPr>
          <p:cNvSpPr>
            <a:spLocks noGrp="1"/>
          </p:cNvSpPr>
          <p:nvPr>
            <p:ph type="title"/>
          </p:nvPr>
        </p:nvSpPr>
        <p:spPr/>
        <p:txBody>
          <a:bodyPr/>
          <a:lstStyle/>
          <a:p>
            <a:pPr algn="ctr"/>
            <a:r>
              <a:rPr lang="en-US" dirty="0"/>
              <a:t>Goals of the Counseling Group</a:t>
            </a:r>
          </a:p>
        </p:txBody>
      </p:sp>
      <p:sp>
        <p:nvSpPr>
          <p:cNvPr id="3" name="Content Placeholder 2">
            <a:extLst>
              <a:ext uri="{FF2B5EF4-FFF2-40B4-BE49-F238E27FC236}">
                <a16:creationId xmlns:a16="http://schemas.microsoft.com/office/drawing/2014/main" id="{D441B0F5-C984-E477-03D4-F76B1FC2CCF7}"/>
              </a:ext>
            </a:extLst>
          </p:cNvPr>
          <p:cNvSpPr>
            <a:spLocks noGrp="1"/>
          </p:cNvSpPr>
          <p:nvPr>
            <p:ph idx="1"/>
          </p:nvPr>
        </p:nvSpPr>
        <p:spPr/>
        <p:txBody>
          <a:bodyPr/>
          <a:lstStyle/>
          <a:p>
            <a:r>
              <a:rPr lang="en-US" dirty="0"/>
              <a:t>Increase awareness of addiction triggers</a:t>
            </a:r>
          </a:p>
          <a:p>
            <a:r>
              <a:rPr lang="en-US" dirty="0"/>
              <a:t>Build healthy coping skills</a:t>
            </a:r>
          </a:p>
          <a:p>
            <a:r>
              <a:rPr lang="en-US" dirty="0"/>
              <a:t>Improve emotional regulation</a:t>
            </a:r>
          </a:p>
          <a:p>
            <a:r>
              <a:rPr lang="en-US" dirty="0"/>
              <a:t>Strengthen communication and support systems</a:t>
            </a:r>
          </a:p>
          <a:p>
            <a:r>
              <a:rPr lang="en-US" dirty="0"/>
              <a:t>Promote relapse prevention strategies</a:t>
            </a:r>
          </a:p>
          <a:p>
            <a:endParaRPr lang="en-US" dirty="0"/>
          </a:p>
        </p:txBody>
      </p:sp>
    </p:spTree>
    <p:extLst>
      <p:ext uri="{BB962C8B-B14F-4D97-AF65-F5344CB8AC3E}">
        <p14:creationId xmlns:p14="http://schemas.microsoft.com/office/powerpoint/2010/main" val="4271662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E471-8138-8552-A2C5-DE76CD81D3D7}"/>
              </a:ext>
            </a:extLst>
          </p:cNvPr>
          <p:cNvSpPr>
            <a:spLocks noGrp="1"/>
          </p:cNvSpPr>
          <p:nvPr>
            <p:ph type="title"/>
          </p:nvPr>
        </p:nvSpPr>
        <p:spPr/>
        <p:txBody>
          <a:bodyPr/>
          <a:lstStyle/>
          <a:p>
            <a:pPr algn="ctr"/>
            <a:r>
              <a:rPr lang="en-US" dirty="0"/>
              <a:t>Theoretical Approaches</a:t>
            </a:r>
          </a:p>
        </p:txBody>
      </p:sp>
      <p:sp>
        <p:nvSpPr>
          <p:cNvPr id="3" name="Content Placeholder 2">
            <a:extLst>
              <a:ext uri="{FF2B5EF4-FFF2-40B4-BE49-F238E27FC236}">
                <a16:creationId xmlns:a16="http://schemas.microsoft.com/office/drawing/2014/main" id="{6FD5CAE0-7A92-1534-C715-E8E873CABB73}"/>
              </a:ext>
            </a:extLst>
          </p:cNvPr>
          <p:cNvSpPr>
            <a:spLocks noGrp="1"/>
          </p:cNvSpPr>
          <p:nvPr>
            <p:ph idx="1"/>
          </p:nvPr>
        </p:nvSpPr>
        <p:spPr/>
        <p:txBody>
          <a:bodyPr/>
          <a:lstStyle/>
          <a:p>
            <a:r>
              <a:rPr lang="en-US" dirty="0"/>
              <a:t>Cognitive Behavioral Therapy (CBT)</a:t>
            </a:r>
          </a:p>
          <a:p>
            <a:r>
              <a:rPr lang="en-US" dirty="0"/>
              <a:t>Motivational Interviewing (MI)</a:t>
            </a:r>
          </a:p>
          <a:p>
            <a:r>
              <a:rPr lang="en-US" dirty="0"/>
              <a:t>Person-Centered Therapy</a:t>
            </a:r>
          </a:p>
          <a:p>
            <a:r>
              <a:rPr lang="en-US" dirty="0"/>
              <a:t>Trauma-Informed Care</a:t>
            </a:r>
          </a:p>
          <a:p>
            <a:r>
              <a:rPr lang="en-US" dirty="0"/>
              <a:t>Relapse Prevention Model</a:t>
            </a:r>
          </a:p>
          <a:p>
            <a:endParaRPr lang="en-US" dirty="0"/>
          </a:p>
        </p:txBody>
      </p:sp>
    </p:spTree>
    <p:extLst>
      <p:ext uri="{BB962C8B-B14F-4D97-AF65-F5344CB8AC3E}">
        <p14:creationId xmlns:p14="http://schemas.microsoft.com/office/powerpoint/2010/main" val="412816777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23</TotalTime>
  <Words>1331</Words>
  <Application>Microsoft Macintosh PowerPoint</Application>
  <PresentationFormat>Widescreen</PresentationFormat>
  <Paragraphs>114</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Century Gothic</vt:lpstr>
      <vt:lpstr>Times New Roman</vt:lpstr>
      <vt:lpstr>Wingdings 3</vt:lpstr>
      <vt:lpstr>Wisp</vt:lpstr>
      <vt:lpstr>Addiction Recovery Counseling Group</vt:lpstr>
      <vt:lpstr>Introduction</vt:lpstr>
      <vt:lpstr>Group Type</vt:lpstr>
      <vt:lpstr>Why I Chose This Group</vt:lpstr>
      <vt:lpstr>Population Served and Cultural Considerations</vt:lpstr>
      <vt:lpstr>Number of Sessions</vt:lpstr>
      <vt:lpstr>Number of Participants</vt:lpstr>
      <vt:lpstr>Goals of the Counseling Group</vt:lpstr>
      <vt:lpstr>Theoretical Approaches</vt:lpstr>
      <vt:lpstr>Demographic Questions</vt:lpstr>
      <vt:lpstr>Screening Questions</vt:lpstr>
      <vt:lpstr>Benefits of Group Counseling in Addiction Recovery</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Stephanie Moreno</dc:creator>
  <cp:lastModifiedBy>Stephanie Moreno</cp:lastModifiedBy>
  <cp:revision>7</cp:revision>
  <dcterms:created xsi:type="dcterms:W3CDTF">2026-05-14T00:53:48Z</dcterms:created>
  <dcterms:modified xsi:type="dcterms:W3CDTF">2026-05-14T04:09:00Z</dcterms:modified>
</cp:coreProperties>
</file>